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handoutMasterIdLst>
    <p:handoutMasterId r:id="rId24"/>
  </p:handoutMasterIdLst>
  <p:sldIdLst>
    <p:sldId id="256" r:id="rId2"/>
    <p:sldId id="488" r:id="rId3"/>
    <p:sldId id="482" r:id="rId4"/>
    <p:sldId id="466" r:id="rId5"/>
    <p:sldId id="480" r:id="rId6"/>
    <p:sldId id="490" r:id="rId7"/>
    <p:sldId id="489" r:id="rId8"/>
    <p:sldId id="487" r:id="rId9"/>
    <p:sldId id="491" r:id="rId10"/>
    <p:sldId id="492" r:id="rId11"/>
    <p:sldId id="494" r:id="rId12"/>
    <p:sldId id="483" r:id="rId13"/>
    <p:sldId id="496" r:id="rId14"/>
    <p:sldId id="497" r:id="rId15"/>
    <p:sldId id="476" r:id="rId16"/>
    <p:sldId id="498" r:id="rId17"/>
    <p:sldId id="499" r:id="rId18"/>
    <p:sldId id="475" r:id="rId19"/>
    <p:sldId id="473" r:id="rId20"/>
    <p:sldId id="471" r:id="rId21"/>
    <p:sldId id="481" r:id="rId22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2B6"/>
    <a:srgbClr val="E21C1C"/>
    <a:srgbClr val="000000"/>
    <a:srgbClr val="FDDB9D"/>
    <a:srgbClr val="D52D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99" autoAdjust="0"/>
    <p:restoredTop sz="91830" autoAdjust="0"/>
  </p:normalViewPr>
  <p:slideViewPr>
    <p:cSldViewPr snapToGrid="0">
      <p:cViewPr varScale="1">
        <p:scale>
          <a:sx n="107" d="100"/>
          <a:sy n="107" d="100"/>
        </p:scale>
        <p:origin x="140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3/18/2015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3/18/2015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3738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387136"/>
            <a:ext cx="5608320" cy="4156234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effectLst/>
              </a:rPr>
              <a:t>The reliability of a semiconductor device is determined by its ability to perform its required functions under the stipulated conditions for a finite period of time. </a:t>
            </a:r>
            <a:endParaRPr lang="en-US" dirty="0" smtClean="0"/>
          </a:p>
          <a:p>
            <a:r>
              <a:rPr lang="en-US" dirty="0" smtClean="0"/>
              <a:t>A</a:t>
            </a:r>
            <a:r>
              <a:rPr lang="en-US" baseline="0" dirty="0" smtClean="0"/>
              <a:t> typical device’s failure characteristics takes the form of a bathtub curve.</a:t>
            </a:r>
          </a:p>
          <a:p>
            <a:r>
              <a:rPr lang="en-US" baseline="0" dirty="0" smtClean="0"/>
              <a:t>With </a:t>
            </a:r>
            <a:r>
              <a:rPr lang="en-US" baseline="0" dirty="0" err="1" smtClean="0"/>
              <a:t>burnin</a:t>
            </a:r>
            <a:r>
              <a:rPr lang="en-US" baseline="0" dirty="0" smtClean="0"/>
              <a:t> or stress, manufacturer stresses the devices under conditions that accelerate infant mortality.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12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paper focuses</a:t>
            </a:r>
            <a:r>
              <a:rPr lang="en-US" baseline="0" dirty="0" smtClean="0"/>
              <a:t> on package level burn-in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204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898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142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884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118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DD4F5-CB7E-4361-9AFF-2512D27C0BB2}" type="datetime1">
              <a:rPr lang="en-US" smtClean="0"/>
              <a:t>3/18/2015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ECE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7502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S2015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C1A7-4865-4A10-8A2C-0F2D65EE10BB}" type="datetime1">
              <a:rPr lang="en-US" smtClean="0"/>
              <a:t>3/18/2015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02B8C-8CC5-4EC1-AAE2-61C7CAD15B05}" type="datetime1">
              <a:rPr lang="en-US" smtClean="0"/>
              <a:t>3/18/2015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5F8F-6AE3-4807-B570-928E5BE3E133}" type="datetime1">
              <a:rPr lang="en-US" smtClean="0"/>
              <a:t>3/18/2015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F7B76-E319-461A-90C3-9437536780B7}" type="datetime1">
              <a:rPr lang="en-US" smtClean="0"/>
              <a:t>3/18/2015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1B8E3-FC31-4916-B257-4DE62F09E850}" type="datetime1">
              <a:rPr lang="en-US" smtClean="0"/>
              <a:t>3/18/2015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70E0-C808-4896-9EE5-AAAF7AA9B49E}" type="datetime1">
              <a:rPr lang="en-US" smtClean="0"/>
              <a:t>3/18/2015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D6E2-DBEB-47D1-9119-B53BFC3A2B1B}" type="datetime1">
              <a:rPr lang="en-US" smtClean="0"/>
              <a:t>3/18/2015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78BE-3C7B-4BD9-8938-2E01144DF9E3}" type="datetime1">
              <a:rPr lang="en-US" smtClean="0"/>
              <a:t>3/18/2015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F2FB03-6924-433D-879B-A5558310800E}" type="datetime1">
              <a:rPr lang="en-US" smtClean="0"/>
              <a:t>3/18/2015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C8679-30F9-4E6F-A34A-AE2FB04665E7}" type="datetime1">
              <a:rPr lang="en-US" smtClean="0"/>
              <a:t>3/18/2015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FD96931-0824-42D1-AC1E-C2EC17DEC1EA}" type="datetime1">
              <a:rPr lang="en-US" smtClean="0"/>
              <a:t>3/18/2015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1" y="1070919"/>
            <a:ext cx="8244348" cy="2413686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latin typeface="Arial" pitchFamily="34" charset="0"/>
                <a:cs typeface="Arial" pitchFamily="34" charset="0"/>
              </a:rPr>
              <a:t>Burn-in/Stress Test for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Reliability:</a:t>
            </a:r>
            <a:br>
              <a:rPr lang="en-US" sz="3600" b="1" dirty="0" smtClean="0">
                <a:latin typeface="Arial" pitchFamily="34" charset="0"/>
                <a:cs typeface="Arial" pitchFamily="34" charset="0"/>
              </a:rPr>
            </a:br>
            <a:r>
              <a:rPr lang="en-US" sz="3600" b="1" dirty="0">
                <a:latin typeface="Arial" pitchFamily="34" charset="0"/>
                <a:cs typeface="Arial" pitchFamily="34" charset="0"/>
              </a:rPr>
              <a:t/>
            </a:r>
            <a:br>
              <a:rPr lang="en-US" sz="3600" b="1" dirty="0">
                <a:latin typeface="Arial" pitchFamily="34" charset="0"/>
                <a:cs typeface="Arial" pitchFamily="34" charset="0"/>
              </a:rPr>
            </a:br>
            <a:r>
              <a:rPr lang="en-US" sz="2800" b="1" i="1" dirty="0">
                <a:latin typeface="Arial" pitchFamily="34" charset="0"/>
                <a:cs typeface="Arial" pitchFamily="34" charset="0"/>
              </a:rPr>
              <a:t>Reducing burn-in time through high-voltage stress test and </a:t>
            </a:r>
            <a:r>
              <a:rPr lang="en-US" sz="2800" b="1" i="1" dirty="0" err="1">
                <a:latin typeface="Arial" pitchFamily="34" charset="0"/>
                <a:cs typeface="Arial" pitchFamily="34" charset="0"/>
              </a:rPr>
              <a:t>Weibull</a:t>
            </a:r>
            <a:r>
              <a:rPr lang="en-US" sz="2800" b="1" i="1" dirty="0">
                <a:latin typeface="Arial" pitchFamily="34" charset="0"/>
                <a:cs typeface="Arial" pitchFamily="34" charset="0"/>
              </a:rPr>
              <a:t> statistical analysis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1" y="3962401"/>
            <a:ext cx="8286750" cy="2438400"/>
          </a:xfrm>
        </p:spPr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ECE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7502 Class Discussion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Xinfei Guo</a:t>
            </a: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19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March 2015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817" y="1600200"/>
            <a:ext cx="3800523" cy="45986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599"/>
            <a:ext cx="7239000" cy="1282083"/>
          </a:xfrm>
        </p:spPr>
        <p:txBody>
          <a:bodyPr>
            <a:normAutofit/>
          </a:bodyPr>
          <a:lstStyle/>
          <a:p>
            <a:r>
              <a:rPr lang="en-US" dirty="0" smtClean="0"/>
              <a:t>Proposed test flow</a:t>
            </a:r>
            <a:br>
              <a:rPr lang="en-US" dirty="0" smtClean="0"/>
            </a:br>
            <a:r>
              <a:rPr lang="en-US" sz="3100" dirty="0" smtClean="0"/>
              <a:t>Stage 2: New burn-in parameter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95278" y="2820809"/>
            <a:ext cx="3191522" cy="443190"/>
          </a:xfrm>
          <a:prstGeom prst="rect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70125" y="6128206"/>
            <a:ext cx="70150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[1] </a:t>
            </a:r>
            <a:r>
              <a:rPr lang="en-US" sz="1100" dirty="0" err="1" smtClean="0"/>
              <a:t>Zakaria</a:t>
            </a:r>
            <a:r>
              <a:rPr lang="en-US" sz="1100" dirty="0"/>
              <a:t>, </a:t>
            </a:r>
            <a:r>
              <a:rPr lang="en-US" sz="1100" dirty="0" err="1"/>
              <a:t>Mohd</a:t>
            </a:r>
            <a:r>
              <a:rPr lang="en-US" sz="1100" dirty="0"/>
              <a:t> </a:t>
            </a:r>
            <a:r>
              <a:rPr lang="en-US" sz="1100" dirty="0" err="1"/>
              <a:t>Fairuz</a:t>
            </a:r>
            <a:r>
              <a:rPr lang="en-US" sz="1100" dirty="0"/>
              <a:t>, et al. "Reducing burn-in time through high-voltage stress test and </a:t>
            </a:r>
            <a:r>
              <a:rPr lang="en-US" sz="1100" dirty="0" err="1"/>
              <a:t>Weibull</a:t>
            </a:r>
            <a:r>
              <a:rPr lang="en-US" sz="1100" dirty="0"/>
              <a:t> statistical analysis." </a:t>
            </a:r>
            <a:endParaRPr lang="en-US" sz="1100" dirty="0" smtClean="0"/>
          </a:p>
          <a:p>
            <a:r>
              <a:rPr lang="en-US" sz="1100" dirty="0" smtClean="0"/>
              <a:t>Design </a:t>
            </a:r>
            <a:r>
              <a:rPr lang="en-US" sz="1100" dirty="0"/>
              <a:t>&amp; Test of Computers, IEEE 23.2 (2006): 88-98.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Holding the temperature </a:t>
            </a:r>
          </a:p>
          <a:p>
            <a:pPr marL="0" indent="0">
              <a:buNone/>
            </a:pPr>
            <a:r>
              <a:rPr lang="en-US" sz="2000" dirty="0" smtClean="0"/>
              <a:t>acceleration constant</a:t>
            </a:r>
            <a:endParaRPr lang="en-US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9121" y="4143530"/>
            <a:ext cx="3152775" cy="1019175"/>
          </a:xfrm>
          <a:prstGeom prst="rect">
            <a:avLst/>
          </a:prstGeom>
          <a:ln>
            <a:solidFill>
              <a:srgbClr val="0F02B6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b="10572"/>
          <a:stretch/>
        </p:blipFill>
        <p:spPr>
          <a:xfrm>
            <a:off x="1804621" y="2924211"/>
            <a:ext cx="2552700" cy="8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09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8012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Determine Breakdown voltage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08256" y="1455619"/>
            <a:ext cx="3441946" cy="192004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32269" y="6261556"/>
            <a:ext cx="70150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[1] </a:t>
            </a:r>
            <a:r>
              <a:rPr lang="en-US" sz="1100" dirty="0" err="1" smtClean="0"/>
              <a:t>Zakaria</a:t>
            </a:r>
            <a:r>
              <a:rPr lang="en-US" sz="1100" dirty="0"/>
              <a:t>, </a:t>
            </a:r>
            <a:r>
              <a:rPr lang="en-US" sz="1100" dirty="0" err="1"/>
              <a:t>Mohd</a:t>
            </a:r>
            <a:r>
              <a:rPr lang="en-US" sz="1100" dirty="0"/>
              <a:t> </a:t>
            </a:r>
            <a:r>
              <a:rPr lang="en-US" sz="1100" dirty="0" err="1"/>
              <a:t>Fairuz</a:t>
            </a:r>
            <a:r>
              <a:rPr lang="en-US" sz="1100" dirty="0"/>
              <a:t>, et al. "Reducing burn-in time through high-voltage stress test and </a:t>
            </a:r>
            <a:r>
              <a:rPr lang="en-US" sz="1100" dirty="0" err="1"/>
              <a:t>Weibull</a:t>
            </a:r>
            <a:r>
              <a:rPr lang="en-US" sz="1100" dirty="0"/>
              <a:t> statistical analysis." </a:t>
            </a:r>
            <a:endParaRPr lang="en-US" sz="1100" dirty="0" smtClean="0"/>
          </a:p>
          <a:p>
            <a:r>
              <a:rPr lang="en-US" sz="1100" dirty="0" smtClean="0"/>
              <a:t>Design </a:t>
            </a:r>
            <a:r>
              <a:rPr lang="en-US" sz="1100" dirty="0"/>
              <a:t>&amp; Test of Computers, IEEE 23.2 (2006): 88-98.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19200" y="1200705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Finding </a:t>
            </a:r>
            <a:r>
              <a:rPr lang="en-US" sz="2000" dirty="0"/>
              <a:t>the initial breakdown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Voltages of KGDs</a:t>
            </a:r>
          </a:p>
          <a:p>
            <a:r>
              <a:rPr lang="en-US" sz="2000" dirty="0" smtClean="0"/>
              <a:t>Characterize the target devices</a:t>
            </a:r>
          </a:p>
          <a:p>
            <a:r>
              <a:rPr lang="en-US" sz="2000" dirty="0" smtClean="0"/>
              <a:t>Verify the reliability of the voltage</a:t>
            </a:r>
          </a:p>
          <a:p>
            <a:pPr marL="0" indent="0">
              <a:buNone/>
            </a:pPr>
            <a:r>
              <a:rPr lang="en-US" sz="2000" dirty="0"/>
              <a:t>l</a:t>
            </a:r>
            <a:r>
              <a:rPr lang="en-US" sz="2000" dirty="0" smtClean="0"/>
              <a:t>evels by testing repeatability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104777" y="1100057"/>
            <a:ext cx="184890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Known Good Dies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9315" y="3474721"/>
            <a:ext cx="3496181" cy="2655090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6987098" y="3272898"/>
            <a:ext cx="289560" cy="315667"/>
          </a:xfrm>
          <a:prstGeom prst="downArrow">
            <a:avLst/>
          </a:prstGeom>
          <a:noFill/>
          <a:ln w="12700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6169" y="3609675"/>
            <a:ext cx="3246120" cy="2438977"/>
          </a:xfrm>
          <a:prstGeom prst="rect">
            <a:avLst/>
          </a:prstGeom>
        </p:spPr>
      </p:pic>
      <p:sp>
        <p:nvSpPr>
          <p:cNvPr id="12" name="Down Arrow 11"/>
          <p:cNvSpPr/>
          <p:nvPr/>
        </p:nvSpPr>
        <p:spPr>
          <a:xfrm rot="5400000">
            <a:off x="4966053" y="4235682"/>
            <a:ext cx="289560" cy="315667"/>
          </a:xfrm>
          <a:prstGeom prst="downArrow">
            <a:avLst/>
          </a:prstGeom>
          <a:noFill/>
          <a:ln w="12700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329374" y="2230974"/>
            <a:ext cx="301686" cy="369332"/>
          </a:xfrm>
          <a:prstGeom prst="rect">
            <a:avLst/>
          </a:prstGeom>
          <a:noFill/>
          <a:ln>
            <a:solidFill>
              <a:srgbClr val="0F02B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rgbClr val="0F02B6"/>
                  </a:solidFill>
                </a:ln>
              </a:rPr>
              <a:t>1</a:t>
            </a:r>
            <a:endParaRPr lang="en-US" dirty="0">
              <a:ln>
                <a:solidFill>
                  <a:srgbClr val="0F02B6"/>
                </a:solidFill>
              </a:ln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74448" y="4822228"/>
            <a:ext cx="301686" cy="369332"/>
          </a:xfrm>
          <a:prstGeom prst="rect">
            <a:avLst/>
          </a:prstGeom>
          <a:noFill/>
          <a:ln>
            <a:solidFill>
              <a:srgbClr val="0F02B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rgbClr val="0F02B6"/>
                  </a:solidFill>
                </a:ln>
              </a:rPr>
              <a:t>2</a:t>
            </a:r>
            <a:endParaRPr lang="en-US" dirty="0">
              <a:ln>
                <a:solidFill>
                  <a:srgbClr val="0F02B6"/>
                </a:solidFill>
              </a:ln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01897" y="4801692"/>
            <a:ext cx="301686" cy="369332"/>
          </a:xfrm>
          <a:prstGeom prst="rect">
            <a:avLst/>
          </a:prstGeom>
          <a:noFill/>
          <a:ln>
            <a:solidFill>
              <a:srgbClr val="0F02B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rgbClr val="0F02B6"/>
                  </a:solidFill>
                </a:ln>
              </a:rPr>
              <a:t>3</a:t>
            </a:r>
            <a:endParaRPr lang="en-US" dirty="0">
              <a:ln>
                <a:solidFill>
                  <a:srgbClr val="0F02B6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03104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817" y="1600200"/>
            <a:ext cx="3800523" cy="45986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3: HVST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patterns that</a:t>
            </a:r>
          </a:p>
          <a:p>
            <a:pPr marL="0" indent="0">
              <a:buNone/>
            </a:pPr>
            <a:r>
              <a:rPr lang="en-US" dirty="0" smtClean="0"/>
              <a:t>Provide maximum fault</a:t>
            </a:r>
          </a:p>
          <a:p>
            <a:pPr marL="0" indent="0">
              <a:buNone/>
            </a:pPr>
            <a:r>
              <a:rPr lang="en-US" dirty="0" smtClean="0"/>
              <a:t>Coverage in the shortest</a:t>
            </a:r>
          </a:p>
          <a:p>
            <a:pPr marL="0" indent="0">
              <a:buNone/>
            </a:pPr>
            <a:r>
              <a:rPr lang="en-US" dirty="0" smtClean="0"/>
              <a:t>Time possible.</a:t>
            </a:r>
          </a:p>
          <a:p>
            <a:r>
              <a:rPr lang="en-US" dirty="0" smtClean="0"/>
              <a:t>Avoid reliability issues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Need to retest at 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ominal voltages to confirm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the failure.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495278" y="3368290"/>
            <a:ext cx="3191522" cy="443190"/>
          </a:xfrm>
          <a:prstGeom prst="rect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70125" y="6128206"/>
            <a:ext cx="70150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[1] </a:t>
            </a:r>
            <a:r>
              <a:rPr lang="en-US" sz="1100" dirty="0" err="1" smtClean="0"/>
              <a:t>Zakaria</a:t>
            </a:r>
            <a:r>
              <a:rPr lang="en-US" sz="1100" dirty="0"/>
              <a:t>, </a:t>
            </a:r>
            <a:r>
              <a:rPr lang="en-US" sz="1100" dirty="0" err="1"/>
              <a:t>Mohd</a:t>
            </a:r>
            <a:r>
              <a:rPr lang="en-US" sz="1100" dirty="0"/>
              <a:t> </a:t>
            </a:r>
            <a:r>
              <a:rPr lang="en-US" sz="1100" dirty="0" err="1"/>
              <a:t>Fairuz</a:t>
            </a:r>
            <a:r>
              <a:rPr lang="en-US" sz="1100" dirty="0"/>
              <a:t>, et al. "Reducing burn-in time through high-voltage stress test and </a:t>
            </a:r>
            <a:r>
              <a:rPr lang="en-US" sz="1100" dirty="0" err="1"/>
              <a:t>Weibull</a:t>
            </a:r>
            <a:r>
              <a:rPr lang="en-US" sz="1100" dirty="0"/>
              <a:t> statistical analysis." </a:t>
            </a:r>
            <a:endParaRPr lang="en-US" sz="1100" dirty="0" smtClean="0"/>
          </a:p>
          <a:p>
            <a:r>
              <a:rPr lang="en-US" sz="1100" dirty="0" smtClean="0"/>
              <a:t>Design </a:t>
            </a:r>
            <a:r>
              <a:rPr lang="en-US" sz="1100" dirty="0"/>
              <a:t>&amp; Test of Computers, IEEE 23.2 (2006): 88-98.</a:t>
            </a:r>
          </a:p>
        </p:txBody>
      </p:sp>
    </p:spTree>
    <p:extLst>
      <p:ext uri="{BB962C8B-B14F-4D97-AF65-F5344CB8AC3E}">
        <p14:creationId xmlns:p14="http://schemas.microsoft.com/office/powerpoint/2010/main" val="354434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964" r="4010"/>
          <a:stretch/>
        </p:blipFill>
        <p:spPr>
          <a:xfrm>
            <a:off x="5683947" y="1300973"/>
            <a:ext cx="3459480" cy="45986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4: Plan Burn-in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intervals</a:t>
            </a:r>
          </a:p>
          <a:p>
            <a:r>
              <a:rPr lang="en-US" dirty="0" smtClean="0"/>
              <a:t>Hot test: high temperature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817926" y="3630230"/>
            <a:ext cx="3191522" cy="443190"/>
          </a:xfrm>
          <a:prstGeom prst="rect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70125" y="6128206"/>
            <a:ext cx="70150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[1] </a:t>
            </a:r>
            <a:r>
              <a:rPr lang="en-US" sz="1100" dirty="0" err="1" smtClean="0"/>
              <a:t>Zakaria</a:t>
            </a:r>
            <a:r>
              <a:rPr lang="en-US" sz="1100" dirty="0"/>
              <a:t>, </a:t>
            </a:r>
            <a:r>
              <a:rPr lang="en-US" sz="1100" dirty="0" err="1"/>
              <a:t>Mohd</a:t>
            </a:r>
            <a:r>
              <a:rPr lang="en-US" sz="1100" dirty="0"/>
              <a:t> </a:t>
            </a:r>
            <a:r>
              <a:rPr lang="en-US" sz="1100" dirty="0" err="1"/>
              <a:t>Fairuz</a:t>
            </a:r>
            <a:r>
              <a:rPr lang="en-US" sz="1100" dirty="0"/>
              <a:t>, et al. "Reducing burn-in time through high-voltage stress test and </a:t>
            </a:r>
            <a:r>
              <a:rPr lang="en-US" sz="1100" dirty="0" err="1"/>
              <a:t>Weibull</a:t>
            </a:r>
            <a:r>
              <a:rPr lang="en-US" sz="1100" dirty="0"/>
              <a:t> statistical analysis." </a:t>
            </a:r>
            <a:endParaRPr lang="en-US" sz="1100" dirty="0" smtClean="0"/>
          </a:p>
          <a:p>
            <a:r>
              <a:rPr lang="en-US" sz="1100" dirty="0" smtClean="0"/>
              <a:t>Design </a:t>
            </a:r>
            <a:r>
              <a:rPr lang="en-US" sz="1100" dirty="0"/>
              <a:t>&amp; Test of Computers, IEEE 23.2 (2006): 88-98.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861" t="4353" r="845"/>
          <a:stretch/>
        </p:blipFill>
        <p:spPr>
          <a:xfrm>
            <a:off x="1182118" y="3325033"/>
            <a:ext cx="4434840" cy="96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62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7377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Stage 5: Validate HVST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031520"/>
            <a:ext cx="7467600" cy="4419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0125" y="6261556"/>
            <a:ext cx="70150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[1] </a:t>
            </a:r>
            <a:r>
              <a:rPr lang="en-US" sz="1100" dirty="0" err="1" smtClean="0"/>
              <a:t>Zakaria</a:t>
            </a:r>
            <a:r>
              <a:rPr lang="en-US" sz="1100" dirty="0"/>
              <a:t>, </a:t>
            </a:r>
            <a:r>
              <a:rPr lang="en-US" sz="1100" dirty="0" err="1"/>
              <a:t>Mohd</a:t>
            </a:r>
            <a:r>
              <a:rPr lang="en-US" sz="1100" dirty="0"/>
              <a:t> </a:t>
            </a:r>
            <a:r>
              <a:rPr lang="en-US" sz="1100" dirty="0" err="1"/>
              <a:t>Fairuz</a:t>
            </a:r>
            <a:r>
              <a:rPr lang="en-US" sz="1100" dirty="0"/>
              <a:t>, et al. "Reducing burn-in time through high-voltage stress test and </a:t>
            </a:r>
            <a:r>
              <a:rPr lang="en-US" sz="1100" dirty="0" err="1"/>
              <a:t>Weibull</a:t>
            </a:r>
            <a:r>
              <a:rPr lang="en-US" sz="1100" dirty="0"/>
              <a:t> statistical analysis." </a:t>
            </a:r>
            <a:endParaRPr lang="en-US" sz="1100" dirty="0" smtClean="0"/>
          </a:p>
          <a:p>
            <a:r>
              <a:rPr lang="en-US" sz="1100" dirty="0" smtClean="0"/>
              <a:t>Design </a:t>
            </a:r>
            <a:r>
              <a:rPr lang="en-US" sz="1100" dirty="0"/>
              <a:t>&amp; Test of Computers, IEEE 23.2 (2006): 88-98.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714" y="966382"/>
            <a:ext cx="6044785" cy="517475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962150" y="2419350"/>
            <a:ext cx="2114550" cy="2600325"/>
          </a:xfrm>
          <a:prstGeom prst="rect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266950" y="4650343"/>
            <a:ext cx="1664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F02B6"/>
                </a:solidFill>
              </a:rPr>
              <a:t>Old testing flow</a:t>
            </a:r>
            <a:endParaRPr lang="en-US" dirty="0">
              <a:solidFill>
                <a:srgbClr val="0F02B6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08664" y="966382"/>
            <a:ext cx="2924174" cy="3911946"/>
          </a:xfrm>
          <a:prstGeom prst="rect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981841" y="942056"/>
            <a:ext cx="1766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F02B6"/>
                </a:solidFill>
              </a:rPr>
              <a:t>New testing flow</a:t>
            </a:r>
            <a:endParaRPr lang="en-US" dirty="0">
              <a:solidFill>
                <a:srgbClr val="0F02B6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08664" y="4943465"/>
            <a:ext cx="2924174" cy="1262805"/>
          </a:xfrm>
          <a:prstGeom prst="rect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772218" y="5331591"/>
            <a:ext cx="1536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F02B6"/>
                </a:solidFill>
              </a:rPr>
              <a:t>Validate HVST </a:t>
            </a:r>
            <a:endParaRPr lang="en-US" dirty="0">
              <a:solidFill>
                <a:srgbClr val="0F02B6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42018" y="915727"/>
            <a:ext cx="2114550" cy="1276991"/>
          </a:xfrm>
          <a:prstGeom prst="rect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176337" y="1389642"/>
            <a:ext cx="1270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F02B6"/>
                </a:solidFill>
              </a:rPr>
              <a:t>Ensure true</a:t>
            </a:r>
          </a:p>
          <a:p>
            <a:r>
              <a:rPr lang="en-US" dirty="0" smtClean="0">
                <a:solidFill>
                  <a:srgbClr val="0F02B6"/>
                </a:solidFill>
              </a:rPr>
              <a:t> failures</a:t>
            </a:r>
            <a:endParaRPr lang="en-US" dirty="0">
              <a:solidFill>
                <a:srgbClr val="0F02B6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811382" y="5359020"/>
            <a:ext cx="1746631" cy="649201"/>
          </a:xfrm>
          <a:prstGeom prst="ellipse">
            <a:avLst/>
          </a:prstGeom>
          <a:noFill/>
          <a:ln w="28575">
            <a:solidFill>
              <a:srgbClr val="E21C1C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rgbClr val="FF0000"/>
                </a:solidFill>
              </a:rPr>
              <a:t>9000 chips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05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to traditional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additional</a:t>
            </a:r>
          </a:p>
          <a:p>
            <a:pPr marL="0" indent="0">
              <a:buNone/>
            </a:pPr>
            <a:r>
              <a:rPr lang="en-US" dirty="0"/>
              <a:t>f</a:t>
            </a:r>
            <a:r>
              <a:rPr lang="en-US" dirty="0" smtClean="0"/>
              <a:t>allout after 48-hour</a:t>
            </a:r>
          </a:p>
          <a:p>
            <a:pPr marL="0" indent="0">
              <a:buNone/>
            </a:pPr>
            <a:r>
              <a:rPr lang="en-US" dirty="0" smtClean="0"/>
              <a:t>Proof burn-in</a:t>
            </a:r>
            <a:endParaRPr lang="en-US" dirty="0"/>
          </a:p>
          <a:p>
            <a:r>
              <a:rPr lang="en-US" dirty="0" smtClean="0"/>
              <a:t>The results of </a:t>
            </a:r>
          </a:p>
          <a:p>
            <a:pPr marL="0" indent="0">
              <a:buNone/>
            </a:pPr>
            <a:r>
              <a:rPr lang="en-US" dirty="0" smtClean="0"/>
              <a:t>two </a:t>
            </a:r>
            <a:r>
              <a:rPr lang="en-US" dirty="0" smtClean="0"/>
              <a:t>flows are close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375" y="1630591"/>
            <a:ext cx="4352925" cy="43719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0125" y="6261556"/>
            <a:ext cx="70150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[1] </a:t>
            </a:r>
            <a:r>
              <a:rPr lang="en-US" sz="1100" dirty="0" err="1" smtClean="0"/>
              <a:t>Zakaria</a:t>
            </a:r>
            <a:r>
              <a:rPr lang="en-US" sz="1100" dirty="0"/>
              <a:t>, </a:t>
            </a:r>
            <a:r>
              <a:rPr lang="en-US" sz="1100" dirty="0" err="1"/>
              <a:t>Mohd</a:t>
            </a:r>
            <a:r>
              <a:rPr lang="en-US" sz="1100" dirty="0"/>
              <a:t> </a:t>
            </a:r>
            <a:r>
              <a:rPr lang="en-US" sz="1100" dirty="0" err="1"/>
              <a:t>Fairuz</a:t>
            </a:r>
            <a:r>
              <a:rPr lang="en-US" sz="1100" dirty="0"/>
              <a:t>, et al. "Reducing burn-in time through high-voltage stress test and </a:t>
            </a:r>
            <a:r>
              <a:rPr lang="en-US" sz="1100" dirty="0" err="1"/>
              <a:t>Weibull</a:t>
            </a:r>
            <a:r>
              <a:rPr lang="en-US" sz="1100" dirty="0"/>
              <a:t> statistical analysis." </a:t>
            </a:r>
            <a:endParaRPr lang="en-US" sz="1100" dirty="0" smtClean="0"/>
          </a:p>
          <a:p>
            <a:r>
              <a:rPr lang="en-US" sz="1100" dirty="0" smtClean="0"/>
              <a:t>Design </a:t>
            </a:r>
            <a:r>
              <a:rPr lang="en-US" sz="1100" dirty="0"/>
              <a:t>&amp; Test of Computers, IEEE 23.2 (2006): 88-98.</a:t>
            </a:r>
          </a:p>
        </p:txBody>
      </p:sp>
      <p:sp>
        <p:nvSpPr>
          <p:cNvPr id="7" name="Rectangle 6"/>
          <p:cNvSpPr/>
          <p:nvPr/>
        </p:nvSpPr>
        <p:spPr>
          <a:xfrm>
            <a:off x="4639785" y="4918229"/>
            <a:ext cx="3705225" cy="825623"/>
          </a:xfrm>
          <a:prstGeom prst="rect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6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3875"/>
            <a:ext cx="7239000" cy="7377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Stage </a:t>
            </a:r>
            <a:r>
              <a:rPr lang="en-US" dirty="0"/>
              <a:t>6</a:t>
            </a:r>
            <a:r>
              <a:rPr lang="en-US" dirty="0" smtClean="0"/>
              <a:t>: Apply </a:t>
            </a:r>
            <a:r>
              <a:rPr lang="en-US" dirty="0" err="1" smtClean="0"/>
              <a:t>Weibull</a:t>
            </a:r>
            <a:r>
              <a:rPr lang="en-US" dirty="0" smtClean="0"/>
              <a:t>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0125" y="6261556"/>
            <a:ext cx="70150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[1] </a:t>
            </a:r>
            <a:r>
              <a:rPr lang="en-US" sz="1100" dirty="0" err="1" smtClean="0"/>
              <a:t>Zakaria</a:t>
            </a:r>
            <a:r>
              <a:rPr lang="en-US" sz="1100" dirty="0"/>
              <a:t>, </a:t>
            </a:r>
            <a:r>
              <a:rPr lang="en-US" sz="1100" dirty="0" err="1"/>
              <a:t>Mohd</a:t>
            </a:r>
            <a:r>
              <a:rPr lang="en-US" sz="1100" dirty="0"/>
              <a:t> </a:t>
            </a:r>
            <a:r>
              <a:rPr lang="en-US" sz="1100" dirty="0" err="1"/>
              <a:t>Fairuz</a:t>
            </a:r>
            <a:r>
              <a:rPr lang="en-US" sz="1100" dirty="0"/>
              <a:t>, et al. "Reducing burn-in time through high-voltage stress test and </a:t>
            </a:r>
            <a:r>
              <a:rPr lang="en-US" sz="1100" dirty="0" err="1"/>
              <a:t>Weibull</a:t>
            </a:r>
            <a:r>
              <a:rPr lang="en-US" sz="1100" dirty="0"/>
              <a:t> statistical analysis." </a:t>
            </a:r>
            <a:endParaRPr lang="en-US" sz="1100" dirty="0" smtClean="0"/>
          </a:p>
          <a:p>
            <a:r>
              <a:rPr lang="en-US" sz="1100" dirty="0" smtClean="0"/>
              <a:t>Design </a:t>
            </a:r>
            <a:r>
              <a:rPr lang="en-US" sz="1100" dirty="0"/>
              <a:t>&amp; Test of Computers, IEEE 23.2 (2006): 88-98.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/>
          <a:lstStyle/>
          <a:p>
            <a:r>
              <a:rPr lang="en-US" dirty="0" smtClean="0"/>
              <a:t>Use experimental results to learn ELFR (early life failure rate) against the burn-in duration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4176" y="2514600"/>
            <a:ext cx="5721549" cy="379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63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combined solution that reduces the burn-in time while avoiding sacrificing the reliability;</a:t>
            </a:r>
          </a:p>
          <a:p>
            <a:r>
              <a:rPr lang="en-US" dirty="0" smtClean="0"/>
              <a:t>Reduction of 90% of the burn-in duration;</a:t>
            </a:r>
          </a:p>
          <a:p>
            <a:r>
              <a:rPr lang="en-US" dirty="0" smtClean="0"/>
              <a:t>The final goal is to eliminate burn-in for package level testing.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973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374" y="228599"/>
            <a:ext cx="8143875" cy="6953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Wafer level vs. Package level Burn-in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911" t="11650" r="1405" b="1270"/>
          <a:stretch/>
        </p:blipFill>
        <p:spPr>
          <a:xfrm>
            <a:off x="1095374" y="1085849"/>
            <a:ext cx="7781926" cy="522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58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6667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Paper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57250"/>
            <a:ext cx="7467600" cy="30578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 smtClean="0"/>
              <a:t>[1] </a:t>
            </a:r>
            <a:r>
              <a:rPr lang="en-US" sz="1400" dirty="0" err="1" smtClean="0"/>
              <a:t>Zakaria</a:t>
            </a:r>
            <a:r>
              <a:rPr lang="en-US" sz="1400" dirty="0" smtClean="0"/>
              <a:t> et </a:t>
            </a:r>
            <a:r>
              <a:rPr lang="en-US" sz="1400" dirty="0"/>
              <a:t>al. "</a:t>
            </a:r>
            <a:r>
              <a:rPr lang="en-US" sz="1400" b="1" dirty="0"/>
              <a:t>Reducing burn-in time through high-voltage stress test and </a:t>
            </a:r>
            <a:r>
              <a:rPr lang="en-US" sz="1400" b="1" dirty="0" err="1"/>
              <a:t>Weibull</a:t>
            </a:r>
            <a:r>
              <a:rPr lang="en-US" sz="1400" b="1" dirty="0"/>
              <a:t> statistical analysis</a:t>
            </a:r>
            <a:r>
              <a:rPr lang="en-US" sz="1400" dirty="0"/>
              <a:t>." Design &amp; Test of Computers, IEEE 23.2 (2006): 88-98. 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[2</a:t>
            </a:r>
            <a:r>
              <a:rPr lang="en-US" sz="1400" dirty="0"/>
              <a:t>] Roy, </a:t>
            </a:r>
            <a:r>
              <a:rPr lang="en-US" sz="1400" dirty="0" err="1" smtClean="0"/>
              <a:t>Rabindra</a:t>
            </a:r>
            <a:r>
              <a:rPr lang="en-US" sz="1400" dirty="0" smtClean="0"/>
              <a:t> et al. </a:t>
            </a:r>
            <a:r>
              <a:rPr lang="en-US" sz="1400" dirty="0"/>
              <a:t>"</a:t>
            </a:r>
            <a:r>
              <a:rPr lang="en-US" sz="1400" b="1" dirty="0"/>
              <a:t>Stress Testing: A Low Cost Alternative for Burn-in</a:t>
            </a:r>
            <a:r>
              <a:rPr lang="en-US" sz="1400" dirty="0"/>
              <a:t>." VLSI: Integrated Systems on Silicon. Springer US, 1997. 526-539</a:t>
            </a:r>
            <a:r>
              <a:rPr lang="en-US" sz="1400" dirty="0" smtClean="0"/>
              <a:t>.</a:t>
            </a:r>
          </a:p>
          <a:p>
            <a:pPr marL="0" indent="0">
              <a:buNone/>
            </a:pPr>
            <a:r>
              <a:rPr lang="en-US" sz="1400" dirty="0" smtClean="0"/>
              <a:t>[3] </a:t>
            </a:r>
            <a:r>
              <a:rPr lang="en-US" sz="1400" dirty="0" err="1"/>
              <a:t>Sumikawa</a:t>
            </a:r>
            <a:r>
              <a:rPr lang="en-US" sz="1400" dirty="0"/>
              <a:t>, </a:t>
            </a:r>
            <a:r>
              <a:rPr lang="en-US" sz="1400" dirty="0" err="1" smtClean="0"/>
              <a:t>Nik</a:t>
            </a:r>
            <a:r>
              <a:rPr lang="en-US" sz="1400" dirty="0" smtClean="0"/>
              <a:t> et al. </a:t>
            </a:r>
            <a:r>
              <a:rPr lang="en-US" sz="1400" dirty="0"/>
              <a:t>"</a:t>
            </a:r>
            <a:r>
              <a:rPr lang="en-US" sz="1400" b="1" dirty="0"/>
              <a:t>An experiment of burn-in time reduction based on parametric test analysis</a:t>
            </a:r>
            <a:r>
              <a:rPr lang="en-US" sz="1400" dirty="0"/>
              <a:t>." Test Conference (ITC), 2012 IEEE International. IEEE, 2012.</a:t>
            </a:r>
          </a:p>
          <a:p>
            <a:pPr marL="0" indent="0">
              <a:buNone/>
            </a:pPr>
            <a:r>
              <a:rPr lang="en-US" sz="1400" dirty="0" smtClean="0"/>
              <a:t>[4] </a:t>
            </a:r>
            <a:r>
              <a:rPr lang="en-US" sz="1400" dirty="0" err="1" smtClean="0"/>
              <a:t>Xie</a:t>
            </a:r>
            <a:r>
              <a:rPr lang="en-US" sz="1400" dirty="0"/>
              <a:t>, </a:t>
            </a:r>
            <a:r>
              <a:rPr lang="en-US" sz="1400" dirty="0" smtClean="0"/>
              <a:t>Min et al. </a:t>
            </a:r>
            <a:r>
              <a:rPr lang="en-US" sz="1400" dirty="0"/>
              <a:t>"</a:t>
            </a:r>
            <a:r>
              <a:rPr lang="en-US" sz="1400" b="1" dirty="0"/>
              <a:t>A modified </a:t>
            </a:r>
            <a:r>
              <a:rPr lang="en-US" sz="1400" b="1" dirty="0" err="1"/>
              <a:t>Weibull</a:t>
            </a:r>
            <a:r>
              <a:rPr lang="en-US" sz="1400" b="1" dirty="0"/>
              <a:t> extension with bathtub-shaped failure rate function</a:t>
            </a:r>
            <a:r>
              <a:rPr lang="en-US" sz="1400" dirty="0"/>
              <a:t>." Reliability Engineering &amp; System Safety 76.3 (2002): 279-285</a:t>
            </a:r>
            <a:r>
              <a:rPr lang="en-US" sz="1400" dirty="0" smtClean="0"/>
              <a:t>.</a:t>
            </a:r>
          </a:p>
          <a:p>
            <a:pPr marL="0" indent="0">
              <a:buNone/>
            </a:pPr>
            <a:r>
              <a:rPr lang="en-US" sz="1400" dirty="0" smtClean="0"/>
              <a:t>[5] </a:t>
            </a:r>
            <a:r>
              <a:rPr lang="en-US" sz="1400" dirty="0"/>
              <a:t> A. </a:t>
            </a:r>
            <a:r>
              <a:rPr lang="en-US" sz="1400" dirty="0" err="1"/>
              <a:t>Chakraborty</a:t>
            </a:r>
            <a:r>
              <a:rPr lang="en-US" sz="1400" dirty="0"/>
              <a:t> and D.Z. Pan "</a:t>
            </a:r>
            <a:r>
              <a:rPr lang="en-US" sz="1400" b="1" dirty="0"/>
              <a:t>Controlling NBTI degradation during static burn-in testing</a:t>
            </a:r>
            <a:r>
              <a:rPr lang="en-US" sz="1400" dirty="0"/>
              <a:t>", ASP-DAC, pp.597-602, </a:t>
            </a:r>
            <a:r>
              <a:rPr lang="en-US" sz="1400" dirty="0" smtClean="0"/>
              <a:t>2011.</a:t>
            </a:r>
          </a:p>
          <a:p>
            <a:pPr marL="0" indent="0">
              <a:buNone/>
            </a:pPr>
            <a:r>
              <a:rPr lang="en-US" sz="1400" dirty="0" smtClean="0"/>
              <a:t>[6] </a:t>
            </a:r>
            <a:r>
              <a:rPr lang="en-US" sz="1400" dirty="0"/>
              <a:t>Wang, </a:t>
            </a:r>
            <a:r>
              <a:rPr lang="en-US" sz="1400" dirty="0" err="1"/>
              <a:t>Xiaoxiao</a:t>
            </a:r>
            <a:r>
              <a:rPr lang="en-US" sz="1400" dirty="0"/>
              <a:t>, et al. "</a:t>
            </a:r>
            <a:r>
              <a:rPr lang="en-US" sz="1400" b="1" dirty="0"/>
              <a:t>Fast aging degradation rate prediction during production test.</a:t>
            </a:r>
            <a:r>
              <a:rPr lang="en-US" sz="1400" dirty="0"/>
              <a:t>" Reliability Physics Symposium, 2014 IEEE International. IEEE, 2014.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34269" y="6042476"/>
            <a:ext cx="4774362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[2] Basic concepts of Burn-in and Stress Testing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15068" y="3816503"/>
            <a:ext cx="250178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[1] A combined solution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4396" y="4850078"/>
            <a:ext cx="2187161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[4] </a:t>
            </a:r>
            <a:r>
              <a:rPr lang="en-US" dirty="0" err="1" smtClean="0"/>
              <a:t>Weibull</a:t>
            </a:r>
            <a:r>
              <a:rPr lang="en-US" dirty="0" smtClean="0"/>
              <a:t>  Analysis</a:t>
            </a:r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2909255" y="5357346"/>
            <a:ext cx="0" cy="591670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920241" y="4232565"/>
            <a:ext cx="45719" cy="477310"/>
          </a:xfrm>
          <a:custGeom>
            <a:avLst/>
            <a:gdLst>
              <a:gd name="connsiteX0" fmla="*/ 0 w 0"/>
              <a:gd name="connsiteY0" fmla="*/ 376518 h 376518"/>
              <a:gd name="connsiteX1" fmla="*/ 0 w 0"/>
              <a:gd name="connsiteY1" fmla="*/ 0 h 37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6518">
                <a:moveTo>
                  <a:pt x="0" y="376518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 flipH="1">
            <a:off x="5927728" y="4196352"/>
            <a:ext cx="45719" cy="1846123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965960" y="5534081"/>
            <a:ext cx="1834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Reduce Burn-in time</a:t>
            </a:r>
            <a:endParaRPr lang="en-US" sz="1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3017752" y="4850078"/>
            <a:ext cx="245228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[3] Parametric  Analysis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338330" y="5380192"/>
            <a:ext cx="1834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Control Reliability</a:t>
            </a:r>
            <a:endParaRPr lang="en-US" sz="1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4967256" y="3780295"/>
            <a:ext cx="166436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[5] Control NBTI </a:t>
            </a:r>
            <a:endParaRPr lang="en-US" dirty="0"/>
          </a:p>
        </p:txBody>
      </p:sp>
      <p:sp>
        <p:nvSpPr>
          <p:cNvPr id="20" name="Freeform 19"/>
          <p:cNvSpPr/>
          <p:nvPr/>
        </p:nvSpPr>
        <p:spPr>
          <a:xfrm flipH="1">
            <a:off x="7566656" y="4375364"/>
            <a:ext cx="45719" cy="1846123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>
            <a:stCxn id="5" idx="3"/>
          </p:cNvCxnSpPr>
          <p:nvPr/>
        </p:nvCxnSpPr>
        <p:spPr>
          <a:xfrm flipV="1">
            <a:off x="6808631" y="6221487"/>
            <a:ext cx="799310" cy="5655"/>
          </a:xfrm>
          <a:prstGeom prst="straightConnector1">
            <a:avLst/>
          </a:prstGeom>
          <a:ln w="28575">
            <a:solidFill>
              <a:srgbClr val="0F02B6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71417" y="3678003"/>
            <a:ext cx="2063798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[6] Stress test for aging research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607941" y="5647237"/>
            <a:ext cx="1592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Use the concept of </a:t>
            </a:r>
          </a:p>
          <a:p>
            <a:r>
              <a:rPr lang="en-US" sz="1400" i="1" dirty="0" smtClean="0"/>
              <a:t>Accelerated test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71845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125" y="457200"/>
            <a:ext cx="7239000" cy="819150"/>
          </a:xfrm>
        </p:spPr>
        <p:txBody>
          <a:bodyPr/>
          <a:lstStyle/>
          <a:p>
            <a:r>
              <a:rPr lang="en-US" dirty="0" smtClean="0"/>
              <a:t>Reliability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770"/>
          <a:stretch/>
        </p:blipFill>
        <p:spPr>
          <a:xfrm>
            <a:off x="2244851" y="1276350"/>
            <a:ext cx="5074508" cy="290589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0125" y="6128206"/>
            <a:ext cx="70150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[1] </a:t>
            </a:r>
            <a:r>
              <a:rPr lang="en-US" sz="1100" dirty="0" err="1" smtClean="0"/>
              <a:t>Zakaria</a:t>
            </a:r>
            <a:r>
              <a:rPr lang="en-US" sz="1100" dirty="0"/>
              <a:t>, </a:t>
            </a:r>
            <a:r>
              <a:rPr lang="en-US" sz="1100" dirty="0" err="1"/>
              <a:t>Mohd</a:t>
            </a:r>
            <a:r>
              <a:rPr lang="en-US" sz="1100" dirty="0"/>
              <a:t> </a:t>
            </a:r>
            <a:r>
              <a:rPr lang="en-US" sz="1100" dirty="0" err="1"/>
              <a:t>Fairuz</a:t>
            </a:r>
            <a:r>
              <a:rPr lang="en-US" sz="1100" dirty="0"/>
              <a:t>, et al. "Reducing burn-in time through high-voltage stress test and </a:t>
            </a:r>
            <a:r>
              <a:rPr lang="en-US" sz="1100" dirty="0" err="1"/>
              <a:t>Weibull</a:t>
            </a:r>
            <a:r>
              <a:rPr lang="en-US" sz="1100" dirty="0"/>
              <a:t> statistical analysis." </a:t>
            </a:r>
            <a:endParaRPr lang="en-US" sz="1100" dirty="0" smtClean="0"/>
          </a:p>
          <a:p>
            <a:r>
              <a:rPr lang="en-US" sz="1100" dirty="0" smtClean="0"/>
              <a:t>Design </a:t>
            </a:r>
            <a:r>
              <a:rPr lang="en-US" sz="1100" dirty="0"/>
              <a:t>&amp; Test of Computers, IEEE 23.2 (2006): 88-98.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2508" y="4259043"/>
            <a:ext cx="826149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Infant Mortality </a:t>
            </a:r>
            <a:r>
              <a:rPr lang="en-US" dirty="0" smtClean="0">
                <a:solidFill>
                  <a:srgbClr val="002060"/>
                </a:solidFill>
              </a:rPr>
              <a:t>- </a:t>
            </a:r>
            <a:r>
              <a:rPr lang="en-US" dirty="0">
                <a:solidFill>
                  <a:srgbClr val="002060"/>
                </a:solidFill>
              </a:rPr>
              <a:t> </a:t>
            </a:r>
            <a:r>
              <a:rPr lang="en-US" dirty="0" smtClean="0">
                <a:solidFill>
                  <a:srgbClr val="002060"/>
                </a:solidFill>
              </a:rPr>
              <a:t>Caused </a:t>
            </a:r>
            <a:r>
              <a:rPr lang="en-US" dirty="0">
                <a:solidFill>
                  <a:srgbClr val="002060"/>
                </a:solidFill>
              </a:rPr>
              <a:t>by manufacturing process </a:t>
            </a:r>
            <a:r>
              <a:rPr lang="en-US" dirty="0" smtClean="0">
                <a:solidFill>
                  <a:srgbClr val="002060"/>
                </a:solidFill>
              </a:rPr>
              <a:t>defects, foreign particles, others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that are not caught at the wafer level. e.g. </a:t>
            </a:r>
            <a:r>
              <a:rPr lang="en-US" dirty="0">
                <a:solidFill>
                  <a:srgbClr val="002060"/>
                </a:solidFill>
              </a:rPr>
              <a:t>incorrect soldering time, insufficient </a:t>
            </a:r>
            <a:r>
              <a:rPr lang="en-US" dirty="0" smtClean="0">
                <a:solidFill>
                  <a:srgbClr val="002060"/>
                </a:solidFill>
              </a:rPr>
              <a:t>solder;</a:t>
            </a:r>
          </a:p>
          <a:p>
            <a:r>
              <a:rPr lang="en-US" b="1" dirty="0">
                <a:solidFill>
                  <a:srgbClr val="002060"/>
                </a:solidFill>
              </a:rPr>
              <a:t>Freak </a:t>
            </a:r>
            <a:r>
              <a:rPr lang="en-US" b="1" dirty="0" smtClean="0">
                <a:solidFill>
                  <a:srgbClr val="002060"/>
                </a:solidFill>
              </a:rPr>
              <a:t>failures - </a:t>
            </a:r>
            <a:r>
              <a:rPr lang="en-US" dirty="0" smtClean="0">
                <a:solidFill>
                  <a:srgbClr val="002060"/>
                </a:solidFill>
              </a:rPr>
              <a:t>Defects </a:t>
            </a:r>
            <a:r>
              <a:rPr lang="en-US" dirty="0">
                <a:solidFill>
                  <a:srgbClr val="002060"/>
                </a:solidFill>
              </a:rPr>
              <a:t>within the assembly</a:t>
            </a:r>
            <a:r>
              <a:rPr lang="en-US" dirty="0" smtClean="0">
                <a:solidFill>
                  <a:srgbClr val="002060"/>
                </a:solidFill>
              </a:rPr>
              <a:t>. </a:t>
            </a:r>
            <a:r>
              <a:rPr lang="en-US" dirty="0">
                <a:solidFill>
                  <a:srgbClr val="002060"/>
                </a:solidFill>
              </a:rPr>
              <a:t> </a:t>
            </a:r>
            <a:r>
              <a:rPr lang="en-US" dirty="0" smtClean="0">
                <a:solidFill>
                  <a:srgbClr val="002060"/>
                </a:solidFill>
              </a:rPr>
              <a:t>e.g. weak </a:t>
            </a:r>
            <a:r>
              <a:rPr lang="en-US" dirty="0">
                <a:solidFill>
                  <a:srgbClr val="002060"/>
                </a:solidFill>
              </a:rPr>
              <a:t>wire bonding, </a:t>
            </a:r>
            <a:r>
              <a:rPr lang="en-US" dirty="0" smtClean="0">
                <a:solidFill>
                  <a:srgbClr val="002060"/>
                </a:solidFill>
              </a:rPr>
              <a:t>poor </a:t>
            </a:r>
            <a:r>
              <a:rPr lang="en-US" dirty="0">
                <a:solidFill>
                  <a:srgbClr val="002060"/>
                </a:solidFill>
              </a:rPr>
              <a:t>die 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attachment</a:t>
            </a:r>
            <a:r>
              <a:rPr lang="en-US" dirty="0">
                <a:solidFill>
                  <a:srgbClr val="002060"/>
                </a:solidFill>
              </a:rPr>
              <a:t>, and induced defects that work properly but </a:t>
            </a:r>
            <a:r>
              <a:rPr lang="en-US" dirty="0" smtClean="0">
                <a:solidFill>
                  <a:srgbClr val="002060"/>
                </a:solidFill>
              </a:rPr>
              <a:t>fail in a mild </a:t>
            </a:r>
            <a:r>
              <a:rPr lang="en-US" dirty="0">
                <a:solidFill>
                  <a:srgbClr val="002060"/>
                </a:solidFill>
              </a:rPr>
              <a:t>stress </a:t>
            </a:r>
            <a:r>
              <a:rPr lang="en-US" dirty="0" smtClean="0">
                <a:solidFill>
                  <a:srgbClr val="002060"/>
                </a:solidFill>
              </a:rPr>
              <a:t>scenario.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Steady State </a:t>
            </a:r>
            <a:r>
              <a:rPr lang="en-US" dirty="0">
                <a:solidFill>
                  <a:srgbClr val="002060"/>
                </a:solidFill>
              </a:rPr>
              <a:t>-</a:t>
            </a:r>
            <a:r>
              <a:rPr lang="en-US" dirty="0" smtClean="0">
                <a:solidFill>
                  <a:srgbClr val="002060"/>
                </a:solidFill>
              </a:rPr>
              <a:t> Device operation for the rest of its useful life;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Wearout Stage</a:t>
            </a:r>
            <a:r>
              <a:rPr lang="en-US" dirty="0" smtClean="0">
                <a:solidFill>
                  <a:srgbClr val="002060"/>
                </a:solidFill>
              </a:rPr>
              <a:t> – Fail from overuse or fatigue.</a:t>
            </a:r>
          </a:p>
          <a:p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882508" y="4259043"/>
            <a:ext cx="8157272" cy="1138580"/>
          </a:xfrm>
          <a:prstGeom prst="rect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66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Glossary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 – Burin-in </a:t>
            </a:r>
            <a:endParaRPr lang="en-US" dirty="0" smtClean="0"/>
          </a:p>
          <a:p>
            <a:r>
              <a:rPr lang="en-US" dirty="0" smtClean="0"/>
              <a:t>WLBI – Wafer Level Burn-in</a:t>
            </a:r>
          </a:p>
          <a:p>
            <a:r>
              <a:rPr lang="en-US" dirty="0" smtClean="0"/>
              <a:t>HVST</a:t>
            </a:r>
            <a:r>
              <a:rPr lang="en-US" dirty="0"/>
              <a:t> – </a:t>
            </a:r>
            <a:r>
              <a:rPr lang="en-US" dirty="0" smtClean="0"/>
              <a:t>High Voltage Stress Test</a:t>
            </a:r>
          </a:p>
          <a:p>
            <a:r>
              <a:rPr lang="en-US" dirty="0"/>
              <a:t>PPM – number </a:t>
            </a:r>
            <a:r>
              <a:rPr lang="en-US" dirty="0" smtClean="0"/>
              <a:t>of devices allowed to fail per one million parts shipped to the customer</a:t>
            </a:r>
          </a:p>
          <a:p>
            <a:r>
              <a:rPr lang="en-US" dirty="0" smtClean="0"/>
              <a:t>KGUs – known good units</a:t>
            </a:r>
          </a:p>
          <a:p>
            <a:r>
              <a:rPr lang="en-US" dirty="0"/>
              <a:t>ELFR – </a:t>
            </a:r>
            <a:r>
              <a:rPr lang="en-US" dirty="0" smtClean="0"/>
              <a:t>Early Life Failure Rate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63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In </a:t>
            </a:r>
            <a:r>
              <a:rPr lang="en-US" altLang="zh-CN" dirty="0">
                <a:solidFill>
                  <a:srgbClr val="FF0000"/>
                </a:solidFill>
              </a:rPr>
              <a:t>what other situations, do you need to use </a:t>
            </a:r>
            <a:r>
              <a:rPr lang="en-US" altLang="zh-CN" dirty="0" smtClean="0">
                <a:solidFill>
                  <a:srgbClr val="FF0000"/>
                </a:solidFill>
              </a:rPr>
              <a:t>burn-in or stress </a:t>
            </a:r>
            <a:r>
              <a:rPr lang="en-US" altLang="zh-CN" dirty="0">
                <a:solidFill>
                  <a:srgbClr val="FF0000"/>
                </a:solidFill>
              </a:rPr>
              <a:t>test? How do you apply the notion of accelerated test methodology to your research?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On page 98 Table 4, why are the average yields so high? Can you think about how do they calculate the yields here?</a:t>
            </a:r>
          </a:p>
          <a:p>
            <a:r>
              <a:rPr lang="en-US" altLang="zh-CN" dirty="0"/>
              <a:t>Any suggestions for improvement on effectiveness of burn-in/stress test? </a:t>
            </a:r>
            <a:endParaRPr lang="en-US" altLang="zh-CN" dirty="0" smtClean="0"/>
          </a:p>
          <a:p>
            <a:r>
              <a:rPr lang="en-US" altLang="zh-CN" dirty="0" smtClean="0"/>
              <a:t>How to separate each failure mechanism during burn-in/stress test? Any good ideas?</a:t>
            </a:r>
          </a:p>
          <a:p>
            <a:r>
              <a:rPr lang="en-US" altLang="zh-CN" dirty="0" smtClean="0"/>
              <a:t>How to select “Known Good Die”?</a:t>
            </a:r>
          </a:p>
          <a:p>
            <a:r>
              <a:rPr lang="en-US" altLang="zh-CN" dirty="0"/>
              <a:t>Does this method apply to wafer level burn-in test</a:t>
            </a:r>
            <a:r>
              <a:rPr lang="en-US" altLang="zh-CN" dirty="0" smtClean="0"/>
              <a:t>?</a:t>
            </a:r>
            <a:endParaRPr lang="en-US" altLang="zh-CN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95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Burn-in vs. Stress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371600"/>
            <a:ext cx="7467600" cy="44196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Burn-in Test</a:t>
            </a:r>
          </a:p>
          <a:p>
            <a:pPr marL="342900" lvl="1" indent="-342900"/>
            <a:r>
              <a:rPr lang="en-US" sz="2400" dirty="0">
                <a:solidFill>
                  <a:srgbClr val="002060"/>
                </a:solidFill>
              </a:rPr>
              <a:t>Subject chips to high temperature </a:t>
            </a:r>
            <a:r>
              <a:rPr lang="en-US" sz="2400" dirty="0" smtClean="0">
                <a:solidFill>
                  <a:srgbClr val="002060"/>
                </a:solidFill>
              </a:rPr>
              <a:t>while </a:t>
            </a:r>
            <a:r>
              <a:rPr lang="en-US" sz="2400" dirty="0">
                <a:solidFill>
                  <a:srgbClr val="002060"/>
                </a:solidFill>
              </a:rPr>
              <a:t>running production </a:t>
            </a:r>
            <a:r>
              <a:rPr lang="en-US" sz="2400" dirty="0" smtClean="0">
                <a:solidFill>
                  <a:srgbClr val="002060"/>
                </a:solidFill>
              </a:rPr>
              <a:t>tests;</a:t>
            </a:r>
          </a:p>
          <a:p>
            <a:pPr marL="342900" lvl="1" indent="-342900"/>
            <a:r>
              <a:rPr lang="en-US" sz="2400" dirty="0" smtClean="0">
                <a:solidFill>
                  <a:srgbClr val="002060"/>
                </a:solidFill>
              </a:rPr>
              <a:t>Catch </a:t>
            </a:r>
            <a:r>
              <a:rPr lang="en-US" sz="2400" i="1" dirty="0" smtClean="0">
                <a:solidFill>
                  <a:srgbClr val="002060"/>
                </a:solidFill>
              </a:rPr>
              <a:t>infant mortality</a:t>
            </a:r>
            <a:r>
              <a:rPr lang="en-US" sz="2400" dirty="0" smtClean="0">
                <a:solidFill>
                  <a:srgbClr val="002060"/>
                </a:solidFill>
              </a:rPr>
              <a:t> and </a:t>
            </a:r>
            <a:r>
              <a:rPr lang="en-US" sz="2400" i="1" dirty="0" smtClean="0">
                <a:solidFill>
                  <a:srgbClr val="002060"/>
                </a:solidFill>
              </a:rPr>
              <a:t>freak failures</a:t>
            </a:r>
            <a:r>
              <a:rPr lang="en-US" sz="2400" dirty="0" smtClean="0">
                <a:solidFill>
                  <a:srgbClr val="002060"/>
                </a:solidFill>
              </a:rPr>
              <a:t>;</a:t>
            </a:r>
          </a:p>
          <a:p>
            <a:pPr marL="342900" lvl="1" indent="-342900"/>
            <a:r>
              <a:rPr lang="en-US" sz="2400" dirty="0" smtClean="0">
                <a:solidFill>
                  <a:srgbClr val="002060"/>
                </a:solidFill>
              </a:rPr>
              <a:t>Wafer level burn-in or </a:t>
            </a:r>
            <a:r>
              <a:rPr lang="en-US" sz="2400" b="1" dirty="0" smtClean="0">
                <a:solidFill>
                  <a:srgbClr val="002060"/>
                </a:solidFill>
              </a:rPr>
              <a:t>package level burn-in</a:t>
            </a:r>
            <a:r>
              <a:rPr lang="en-US" sz="2400" dirty="0" smtClean="0">
                <a:solidFill>
                  <a:srgbClr val="002060"/>
                </a:solidFill>
              </a:rPr>
              <a:t>.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b="1" dirty="0"/>
              <a:t>Stress Test</a:t>
            </a:r>
          </a:p>
          <a:p>
            <a:pPr marL="342900" lvl="1" indent="-342900"/>
            <a:r>
              <a:rPr lang="en-US" sz="2400" dirty="0" smtClean="0">
                <a:solidFill>
                  <a:srgbClr val="002060"/>
                </a:solidFill>
              </a:rPr>
              <a:t>Over-voltage/Current supply</a:t>
            </a:r>
          </a:p>
          <a:p>
            <a:pPr marL="342900" lvl="1" indent="-342900"/>
            <a:r>
              <a:rPr lang="en-US" sz="2400" dirty="0" smtClean="0">
                <a:solidFill>
                  <a:srgbClr val="002060"/>
                </a:solidFill>
              </a:rPr>
              <a:t>Might eliminate need of burn-in 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76325" y="5800725"/>
            <a:ext cx="690562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[2] Roy</a:t>
            </a:r>
            <a:r>
              <a:rPr lang="en-US" sz="1100" dirty="0"/>
              <a:t>, </a:t>
            </a:r>
            <a:r>
              <a:rPr lang="en-US" sz="1100" dirty="0" err="1"/>
              <a:t>Rabindra</a:t>
            </a:r>
            <a:r>
              <a:rPr lang="en-US" sz="1100" dirty="0"/>
              <a:t>, </a:t>
            </a:r>
            <a:r>
              <a:rPr lang="en-US" sz="1100" dirty="0" err="1"/>
              <a:t>Kaushik</a:t>
            </a:r>
            <a:r>
              <a:rPr lang="en-US" sz="1100" dirty="0"/>
              <a:t> Roy, and </a:t>
            </a:r>
            <a:r>
              <a:rPr lang="en-US" sz="1100" dirty="0" err="1"/>
              <a:t>Abhijit</a:t>
            </a:r>
            <a:r>
              <a:rPr lang="en-US" sz="1100" dirty="0"/>
              <a:t> Chatterjee. "Stress Testing: A Low Cost Alternative for Burn-in." VLSI: Integrated Systems on Silicon. Springer US, 1997. 526-539.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20777" y="5103465"/>
            <a:ext cx="5464445" cy="461665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Both don’t damage the good </a:t>
            </a:r>
            <a:r>
              <a:rPr lang="en-US" sz="2400" dirty="0" smtClean="0">
                <a:solidFill>
                  <a:srgbClr val="002060"/>
                </a:solidFill>
              </a:rPr>
              <a:t>components!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4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155133" y="31824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Requirements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55133" y="94577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Specification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55133" y="157330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5133" y="220083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Logic /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55133" y="282836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55133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155133" y="4083424"/>
            <a:ext cx="1228165" cy="457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Manufacturing Test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55133" y="4710954"/>
            <a:ext cx="1228165" cy="457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Packaging Test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155133" y="533848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155133" y="5966011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System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77745" y="157330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777745" y="220083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77745" y="282836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777745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751290" y="7664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751290" y="140297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751290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751290" y="266699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4769215" y="3285563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4769215" y="3922056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4769215" y="454062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769215" y="517711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4769215" y="57956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346998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346998" y="265803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6346998" y="329452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5342965" y="3922058"/>
            <a:ext cx="1039905" cy="1416423"/>
          </a:xfrm>
          <a:custGeom>
            <a:avLst/>
            <a:gdLst>
              <a:gd name="connsiteX0" fmla="*/ 1039905 w 1039905"/>
              <a:gd name="connsiteY0" fmla="*/ 0 h 1416423"/>
              <a:gd name="connsiteX1" fmla="*/ 1039905 w 1039905"/>
              <a:gd name="connsiteY1" fmla="*/ 824753 h 1416423"/>
              <a:gd name="connsiteX2" fmla="*/ 0 w 1039905"/>
              <a:gd name="connsiteY2" fmla="*/ 1416423 h 141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9905" h="1416423">
                <a:moveTo>
                  <a:pt x="1039905" y="0"/>
                </a:moveTo>
                <a:lnTo>
                  <a:pt x="1039905" y="824753"/>
                </a:lnTo>
                <a:lnTo>
                  <a:pt x="0" y="141642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4034117" y="1488139"/>
            <a:ext cx="3065929" cy="2519082"/>
          </a:xfrm>
          <a:prstGeom prst="roundRect">
            <a:avLst>
              <a:gd name="adj" fmla="val 8482"/>
            </a:avLst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7100046" y="1851207"/>
            <a:ext cx="1689868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Design and Test Development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098315" y="309281"/>
            <a:ext cx="1050919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Customer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3048000" y="103093"/>
            <a:ext cx="1712259" cy="277906"/>
          </a:xfrm>
          <a:custGeom>
            <a:avLst/>
            <a:gdLst>
              <a:gd name="connsiteX0" fmla="*/ 0 w 1712259"/>
              <a:gd name="connsiteY0" fmla="*/ 277906 h 277906"/>
              <a:gd name="connsiteX1" fmla="*/ 860612 w 1712259"/>
              <a:gd name="connsiteY1" fmla="*/ 0 h 277906"/>
              <a:gd name="connsiteX2" fmla="*/ 1559859 w 1712259"/>
              <a:gd name="connsiteY2" fmla="*/ 0 h 277906"/>
              <a:gd name="connsiteX3" fmla="*/ 1712259 w 1712259"/>
              <a:gd name="connsiteY3" fmla="*/ 0 h 277906"/>
              <a:gd name="connsiteX4" fmla="*/ 1712259 w 1712259"/>
              <a:gd name="connsiteY4" fmla="*/ 215153 h 27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259" h="277906">
                <a:moveTo>
                  <a:pt x="0" y="277906"/>
                </a:moveTo>
                <a:lnTo>
                  <a:pt x="860612" y="0"/>
                </a:lnTo>
                <a:lnTo>
                  <a:pt x="1559859" y="0"/>
                </a:lnTo>
                <a:lnTo>
                  <a:pt x="1712259" y="0"/>
                </a:lnTo>
                <a:lnTo>
                  <a:pt x="1712259" y="21515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2528047" y="784411"/>
            <a:ext cx="2214282" cy="5853953"/>
          </a:xfrm>
          <a:custGeom>
            <a:avLst/>
            <a:gdLst>
              <a:gd name="connsiteX0" fmla="*/ 2214282 w 2214282"/>
              <a:gd name="connsiteY0" fmla="*/ 5638800 h 5853953"/>
              <a:gd name="connsiteX1" fmla="*/ 2214282 w 2214282"/>
              <a:gd name="connsiteY1" fmla="*/ 5853953 h 5853953"/>
              <a:gd name="connsiteX2" fmla="*/ 0 w 2214282"/>
              <a:gd name="connsiteY2" fmla="*/ 5853953 h 5853953"/>
              <a:gd name="connsiteX3" fmla="*/ 0 w 2214282"/>
              <a:gd name="connsiteY3" fmla="*/ 0 h 585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4282" h="5853953">
                <a:moveTo>
                  <a:pt x="2214282" y="5638800"/>
                </a:moveTo>
                <a:lnTo>
                  <a:pt x="2214282" y="5853953"/>
                </a:lnTo>
                <a:lnTo>
                  <a:pt x="0" y="5853953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3065929" y="596152"/>
            <a:ext cx="1066800" cy="134937"/>
          </a:xfrm>
          <a:custGeom>
            <a:avLst/>
            <a:gdLst>
              <a:gd name="connsiteX0" fmla="*/ 1066800 w 1066800"/>
              <a:gd name="connsiteY0" fmla="*/ 0 h 134937"/>
              <a:gd name="connsiteX1" fmla="*/ 493059 w 1066800"/>
              <a:gd name="connsiteY1" fmla="*/ 134470 h 134937"/>
              <a:gd name="connsiteX2" fmla="*/ 0 w 1066800"/>
              <a:gd name="connsiteY2" fmla="*/ 35859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134937">
                <a:moveTo>
                  <a:pt x="1066800" y="0"/>
                </a:moveTo>
                <a:cubicBezTo>
                  <a:pt x="868829" y="64247"/>
                  <a:pt x="670859" y="128494"/>
                  <a:pt x="493059" y="134470"/>
                </a:cubicBezTo>
                <a:cubicBezTo>
                  <a:pt x="315259" y="140447"/>
                  <a:pt x="157629" y="88153"/>
                  <a:pt x="0" y="35859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904129" y="721658"/>
            <a:ext cx="228600" cy="450710"/>
          </a:xfrm>
          <a:custGeom>
            <a:avLst/>
            <a:gdLst>
              <a:gd name="connsiteX0" fmla="*/ 645654 w 645654"/>
              <a:gd name="connsiteY0" fmla="*/ 439270 h 450710"/>
              <a:gd name="connsiteX1" fmla="*/ 195 w 645654"/>
              <a:gd name="connsiteY1" fmla="*/ 394447 h 450710"/>
              <a:gd name="connsiteX2" fmla="*/ 591866 w 645654"/>
              <a:gd name="connsiteY2" fmla="*/ 0 h 45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5654" h="450710">
                <a:moveTo>
                  <a:pt x="645654" y="439270"/>
                </a:moveTo>
                <a:cubicBezTo>
                  <a:pt x="327407" y="453464"/>
                  <a:pt x="9160" y="467659"/>
                  <a:pt x="195" y="394447"/>
                </a:cubicBezTo>
                <a:cubicBezTo>
                  <a:pt x="-8770" y="321235"/>
                  <a:pt x="291548" y="160617"/>
                  <a:pt x="591866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3083858" y="43254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Validate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070411" y="85612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3737465" y="1304364"/>
            <a:ext cx="377335" cy="1541929"/>
          </a:xfrm>
          <a:custGeom>
            <a:avLst/>
            <a:gdLst>
              <a:gd name="connsiteX0" fmla="*/ 296653 w 377335"/>
              <a:gd name="connsiteY0" fmla="*/ 1541929 h 1541929"/>
              <a:gd name="connsiteX1" fmla="*/ 817 w 377335"/>
              <a:gd name="connsiteY1" fmla="*/ 717176 h 1541929"/>
              <a:gd name="connsiteX2" fmla="*/ 377335 w 377335"/>
              <a:gd name="connsiteY2" fmla="*/ 0 h 154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335" h="1541929">
                <a:moveTo>
                  <a:pt x="296653" y="1541929"/>
                </a:moveTo>
                <a:cubicBezTo>
                  <a:pt x="142011" y="1258046"/>
                  <a:pt x="-12630" y="974164"/>
                  <a:pt x="817" y="717176"/>
                </a:cubicBezTo>
                <a:cubicBezTo>
                  <a:pt x="14264" y="460188"/>
                  <a:pt x="195799" y="230094"/>
                  <a:pt x="377335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2706523" y="1958785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FF0000"/>
                </a:solidFill>
              </a:rPr>
              <a:t>Verify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3540571" y="1259540"/>
            <a:ext cx="601123" cy="3101788"/>
          </a:xfrm>
          <a:custGeom>
            <a:avLst/>
            <a:gdLst>
              <a:gd name="connsiteX0" fmla="*/ 601123 w 601123"/>
              <a:gd name="connsiteY0" fmla="*/ 3101788 h 3101788"/>
              <a:gd name="connsiteX1" fmla="*/ 488 w 601123"/>
              <a:gd name="connsiteY1" fmla="*/ 1075765 h 3101788"/>
              <a:gd name="connsiteX2" fmla="*/ 520441 w 601123"/>
              <a:gd name="connsiteY2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123" h="3101788">
                <a:moveTo>
                  <a:pt x="601123" y="3101788"/>
                </a:moveTo>
                <a:cubicBezTo>
                  <a:pt x="307529" y="2347259"/>
                  <a:pt x="13935" y="1592730"/>
                  <a:pt x="488" y="1075765"/>
                </a:cubicBezTo>
                <a:cubicBezTo>
                  <a:pt x="-12959" y="558800"/>
                  <a:pt x="253741" y="279400"/>
                  <a:pt x="520441" y="0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3549350" y="3160058"/>
            <a:ext cx="547520" cy="1129553"/>
          </a:xfrm>
          <a:custGeom>
            <a:avLst/>
            <a:gdLst>
              <a:gd name="connsiteX0" fmla="*/ 547520 w 547520"/>
              <a:gd name="connsiteY0" fmla="*/ 1129553 h 1129553"/>
              <a:gd name="connsiteX1" fmla="*/ 673 w 547520"/>
              <a:gd name="connsiteY1" fmla="*/ 484094 h 1129553"/>
              <a:gd name="connsiteX2" fmla="*/ 457873 w 547520"/>
              <a:gd name="connsiteY2" fmla="*/ 0 h 11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520" h="1129553">
                <a:moveTo>
                  <a:pt x="547520" y="1129553"/>
                </a:moveTo>
                <a:cubicBezTo>
                  <a:pt x="281567" y="900953"/>
                  <a:pt x="15614" y="672353"/>
                  <a:pt x="673" y="484094"/>
                </a:cubicBezTo>
                <a:cubicBezTo>
                  <a:pt x="-14268" y="295835"/>
                  <a:pt x="221802" y="147917"/>
                  <a:pt x="457873" y="0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2706523" y="3451409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FF0000"/>
                </a:solidFill>
              </a:rPr>
              <a:t>Test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3505694" y="3608293"/>
            <a:ext cx="644965" cy="1389529"/>
          </a:xfrm>
          <a:custGeom>
            <a:avLst/>
            <a:gdLst>
              <a:gd name="connsiteX0" fmla="*/ 644965 w 644965"/>
              <a:gd name="connsiteY0" fmla="*/ 1389529 h 1389529"/>
              <a:gd name="connsiteX1" fmla="*/ 62259 w 644965"/>
              <a:gd name="connsiteY1" fmla="*/ 582706 h 1389529"/>
              <a:gd name="connsiteX2" fmla="*/ 44329 w 644965"/>
              <a:gd name="connsiteY2" fmla="*/ 0 h 1389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4965" h="1389529">
                <a:moveTo>
                  <a:pt x="644965" y="1389529"/>
                </a:moveTo>
                <a:cubicBezTo>
                  <a:pt x="403665" y="1101911"/>
                  <a:pt x="162365" y="814294"/>
                  <a:pt x="62259" y="582706"/>
                </a:cubicBezTo>
                <a:cubicBezTo>
                  <a:pt x="-37847" y="351118"/>
                  <a:pt x="3241" y="175559"/>
                  <a:pt x="44329" y="0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5378823" y="2774575"/>
            <a:ext cx="1997495" cy="2868706"/>
          </a:xfrm>
          <a:custGeom>
            <a:avLst/>
            <a:gdLst>
              <a:gd name="connsiteX0" fmla="*/ 0 w 1997495"/>
              <a:gd name="connsiteY0" fmla="*/ 2868706 h 2868706"/>
              <a:gd name="connsiteX1" fmla="*/ 1846730 w 1997495"/>
              <a:gd name="connsiteY1" fmla="*/ 1819836 h 2868706"/>
              <a:gd name="connsiteX2" fmla="*/ 1757083 w 1997495"/>
              <a:gd name="connsiteY2" fmla="*/ 0 h 286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7495" h="2868706">
                <a:moveTo>
                  <a:pt x="0" y="2868706"/>
                </a:moveTo>
                <a:cubicBezTo>
                  <a:pt x="776941" y="2583330"/>
                  <a:pt x="1553883" y="2297954"/>
                  <a:pt x="1846730" y="1819836"/>
                </a:cubicBezTo>
                <a:cubicBezTo>
                  <a:pt x="2139577" y="1341718"/>
                  <a:pt x="1948330" y="670859"/>
                  <a:pt x="1757083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6584575" y="4361328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 flipV="1">
            <a:off x="2164861" y="4020667"/>
            <a:ext cx="1985799" cy="690287"/>
          </a:xfrm>
          <a:prstGeom prst="line">
            <a:avLst/>
          </a:prstGeom>
          <a:ln>
            <a:solidFill>
              <a:srgbClr val="0F02B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2137975" y="5168154"/>
            <a:ext cx="2003720" cy="627527"/>
          </a:xfrm>
          <a:prstGeom prst="line">
            <a:avLst/>
          </a:prstGeom>
          <a:ln>
            <a:solidFill>
              <a:srgbClr val="0F02B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931222" y="4007221"/>
            <a:ext cx="1206753" cy="385485"/>
          </a:xfrm>
          <a:prstGeom prst="rect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Pre-burn-in</a:t>
            </a:r>
            <a:endParaRPr lang="en-US" sz="1200" dirty="0">
              <a:solidFill>
                <a:srgbClr val="0F02B6"/>
              </a:solidFill>
            </a:endParaRPr>
          </a:p>
        </p:txBody>
      </p:sp>
      <p:cxnSp>
        <p:nvCxnSpPr>
          <p:cNvPr id="55" name="Straight Arrow Connector 54"/>
          <p:cNvCxnSpPr>
            <a:stCxn id="21" idx="2"/>
          </p:cNvCxnSpPr>
          <p:nvPr/>
        </p:nvCxnSpPr>
        <p:spPr>
          <a:xfrm flipH="1">
            <a:off x="1534598" y="4392706"/>
            <a:ext cx="1" cy="282385"/>
          </a:xfrm>
          <a:prstGeom prst="straightConnector1">
            <a:avLst/>
          </a:prstGeom>
          <a:ln>
            <a:solidFill>
              <a:srgbClr val="0F02B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931222" y="4697503"/>
            <a:ext cx="1206753" cy="38548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Burn-in 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flipH="1">
            <a:off x="1528475" y="5121089"/>
            <a:ext cx="1" cy="282385"/>
          </a:xfrm>
          <a:prstGeom prst="straightConnector1">
            <a:avLst/>
          </a:prstGeom>
          <a:ln>
            <a:solidFill>
              <a:srgbClr val="0F02B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914393" y="5410753"/>
            <a:ext cx="1206753" cy="385485"/>
          </a:xfrm>
          <a:prstGeom prst="rect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ATE final testing</a:t>
            </a:r>
            <a:endParaRPr lang="en-US" sz="1200" dirty="0">
              <a:solidFill>
                <a:srgbClr val="0F02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burn-in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29" r="806"/>
          <a:stretch/>
        </p:blipFill>
        <p:spPr>
          <a:xfrm>
            <a:off x="1428750" y="1485900"/>
            <a:ext cx="6800850" cy="441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0125" y="6128206"/>
            <a:ext cx="70150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[1] </a:t>
            </a:r>
            <a:r>
              <a:rPr lang="en-US" sz="1100" dirty="0" err="1" smtClean="0"/>
              <a:t>Zakaria</a:t>
            </a:r>
            <a:r>
              <a:rPr lang="en-US" sz="1100" dirty="0"/>
              <a:t>, </a:t>
            </a:r>
            <a:r>
              <a:rPr lang="en-US" sz="1100" dirty="0" err="1"/>
              <a:t>Mohd</a:t>
            </a:r>
            <a:r>
              <a:rPr lang="en-US" sz="1100" dirty="0"/>
              <a:t> </a:t>
            </a:r>
            <a:r>
              <a:rPr lang="en-US" sz="1100" dirty="0" err="1"/>
              <a:t>Fairuz</a:t>
            </a:r>
            <a:r>
              <a:rPr lang="en-US" sz="1100" dirty="0"/>
              <a:t>, et al. "Reducing burn-in time through high-voltage stress test and </a:t>
            </a:r>
            <a:r>
              <a:rPr lang="en-US" sz="1100" dirty="0" err="1"/>
              <a:t>Weibull</a:t>
            </a:r>
            <a:r>
              <a:rPr lang="en-US" sz="1100" dirty="0"/>
              <a:t> statistical analysis." </a:t>
            </a:r>
            <a:endParaRPr lang="en-US" sz="1100" dirty="0" smtClean="0"/>
          </a:p>
          <a:p>
            <a:r>
              <a:rPr lang="en-US" sz="1100" dirty="0" smtClean="0"/>
              <a:t>Design </a:t>
            </a:r>
            <a:r>
              <a:rPr lang="en-US" sz="1100" dirty="0"/>
              <a:t>&amp; Test of Computers, IEEE 23.2 (2006): 88-98.</a:t>
            </a:r>
          </a:p>
        </p:txBody>
      </p:sp>
    </p:spTree>
    <p:extLst>
      <p:ext uri="{BB962C8B-B14F-4D97-AF65-F5344CB8AC3E}">
        <p14:creationId xmlns:p14="http://schemas.microsoft.com/office/powerpoint/2010/main" val="247847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Issues/Challenges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hours (</a:t>
            </a:r>
            <a:r>
              <a:rPr lang="en-US" b="1" dirty="0" smtClean="0"/>
              <a:t>80% </a:t>
            </a:r>
            <a:r>
              <a:rPr lang="en-US" dirty="0" smtClean="0"/>
              <a:t>of the total product testing time!!)</a:t>
            </a:r>
          </a:p>
          <a:p>
            <a:r>
              <a:rPr lang="en-US" dirty="0" smtClean="0"/>
              <a:t>Wearout or damage some good dies;</a:t>
            </a:r>
          </a:p>
          <a:p>
            <a:r>
              <a:rPr lang="en-US" dirty="0" smtClean="0"/>
              <a:t>Expensive (burn-in boards/chambers, limited #)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585" y="3714751"/>
            <a:ext cx="5004440" cy="2419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32178" y="6162676"/>
            <a:ext cx="4809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W. Mann et al. “Introduction to Wafer Level Burn-In”, Southwest Test </a:t>
            </a:r>
            <a:r>
              <a:rPr lang="en-US" sz="1100" dirty="0" smtClean="0"/>
              <a:t>Workshop.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8987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IDDQ Test – wafer level</a:t>
            </a:r>
          </a:p>
          <a:p>
            <a:r>
              <a:rPr lang="en-US" altLang="zh-CN" dirty="0" smtClean="0"/>
              <a:t>High Voltage </a:t>
            </a:r>
            <a:r>
              <a:rPr lang="en-US" dirty="0" smtClean="0"/>
              <a:t>Stress test [1, 2]</a:t>
            </a:r>
          </a:p>
          <a:p>
            <a:r>
              <a:rPr lang="en-US" dirty="0" err="1" smtClean="0"/>
              <a:t>Weibull</a:t>
            </a:r>
            <a:r>
              <a:rPr lang="en-US" dirty="0" smtClean="0"/>
              <a:t> statistical method [1,3]</a:t>
            </a:r>
          </a:p>
          <a:p>
            <a:r>
              <a:rPr lang="en-US" dirty="0" smtClean="0"/>
              <a:t>Wafer level burn in test </a:t>
            </a:r>
          </a:p>
          <a:p>
            <a:r>
              <a:rPr lang="en-US" dirty="0" smtClean="0"/>
              <a:t>Others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81978" y="2030193"/>
            <a:ext cx="6166547" cy="1179732"/>
          </a:xfrm>
          <a:prstGeom prst="rect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81978" y="4714875"/>
            <a:ext cx="723492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Goal of this paper [1]: 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</a:rPr>
              <a:t>A </a:t>
            </a:r>
            <a:r>
              <a:rPr lang="en-US" sz="2800" dirty="0">
                <a:solidFill>
                  <a:srgbClr val="002060"/>
                </a:solidFill>
              </a:rPr>
              <a:t>new test flow that reduces the </a:t>
            </a:r>
            <a:r>
              <a:rPr lang="en-US" sz="2800" dirty="0" smtClean="0">
                <a:solidFill>
                  <a:srgbClr val="002060"/>
                </a:solidFill>
              </a:rPr>
              <a:t>burn-in testing 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time </a:t>
            </a:r>
            <a:r>
              <a:rPr lang="en-US" sz="2800" dirty="0">
                <a:solidFill>
                  <a:srgbClr val="002060"/>
                </a:solidFill>
              </a:rPr>
              <a:t>and </a:t>
            </a:r>
            <a:r>
              <a:rPr lang="en-US" sz="2800" dirty="0" smtClean="0">
                <a:solidFill>
                  <a:srgbClr val="002060"/>
                </a:solidFill>
              </a:rPr>
              <a:t>does </a:t>
            </a:r>
            <a:r>
              <a:rPr lang="en-US" sz="2800" dirty="0">
                <a:solidFill>
                  <a:srgbClr val="002060"/>
                </a:solidFill>
              </a:rPr>
              <a:t>not </a:t>
            </a:r>
            <a:r>
              <a:rPr lang="en-US" sz="2800" dirty="0" smtClean="0">
                <a:solidFill>
                  <a:srgbClr val="002060"/>
                </a:solidFill>
              </a:rPr>
              <a:t>sacrifice </a:t>
            </a:r>
            <a:r>
              <a:rPr lang="en-US" sz="2800" dirty="0">
                <a:solidFill>
                  <a:srgbClr val="002060"/>
                </a:solidFill>
              </a:rPr>
              <a:t>IC reliability.</a:t>
            </a:r>
          </a:p>
        </p:txBody>
      </p:sp>
      <p:sp>
        <p:nvSpPr>
          <p:cNvPr id="9" name="Rectangle 8"/>
          <p:cNvSpPr/>
          <p:nvPr/>
        </p:nvSpPr>
        <p:spPr>
          <a:xfrm>
            <a:off x="1081978" y="4714875"/>
            <a:ext cx="7376222" cy="1384995"/>
          </a:xfrm>
          <a:prstGeom prst="rect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2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Weibull</a:t>
            </a:r>
            <a:r>
              <a:rPr lang="en-US" dirty="0"/>
              <a:t> </a:t>
            </a:r>
            <a:r>
              <a:rPr lang="en-US" dirty="0" smtClean="0"/>
              <a:t>Statistical Method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very </a:t>
            </a:r>
            <a:r>
              <a:rPr lang="en-US" dirty="0"/>
              <a:t>flexible life distribution model that can be used to characterize failure distributions in all three phases of the bathtub </a:t>
            </a:r>
            <a:r>
              <a:rPr lang="en-US" dirty="0" smtClean="0"/>
              <a:t>curve</a:t>
            </a:r>
          </a:p>
          <a:p>
            <a:r>
              <a:rPr lang="en-US" altLang="zh-CN" dirty="0" smtClean="0"/>
              <a:t>Changing the life-cycle parameter could stretch the distribution curve</a:t>
            </a:r>
          </a:p>
          <a:p>
            <a:r>
              <a:rPr lang="en-US" altLang="zh-CN" dirty="0"/>
              <a:t>Predict future failures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97620" y="5817513"/>
            <a:ext cx="652952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[4] </a:t>
            </a:r>
            <a:r>
              <a:rPr lang="en-US" sz="1100" dirty="0" err="1" smtClean="0"/>
              <a:t>Xie</a:t>
            </a:r>
            <a:r>
              <a:rPr lang="en-US" sz="1100" dirty="0"/>
              <a:t>, Min, Y. Tang, and Thong </a:t>
            </a:r>
            <a:r>
              <a:rPr lang="en-US" sz="1100" dirty="0" err="1"/>
              <a:t>Ngee</a:t>
            </a:r>
            <a:r>
              <a:rPr lang="en-US" sz="1100" dirty="0"/>
              <a:t> </a:t>
            </a:r>
            <a:r>
              <a:rPr lang="en-US" sz="1100" dirty="0" err="1"/>
              <a:t>Goh</a:t>
            </a:r>
            <a:r>
              <a:rPr lang="en-US" sz="1100" dirty="0"/>
              <a:t>. "A modified </a:t>
            </a:r>
            <a:r>
              <a:rPr lang="en-US" sz="1100" dirty="0" err="1"/>
              <a:t>Weibull</a:t>
            </a:r>
            <a:r>
              <a:rPr lang="en-US" sz="1100" dirty="0"/>
              <a:t> extension with bathtub-shaped failure rate function." Reliability Engineering &amp; System Safety 76.3 (2002): 279-285.</a:t>
            </a:r>
          </a:p>
        </p:txBody>
      </p:sp>
    </p:spTree>
    <p:extLst>
      <p:ext uri="{BB962C8B-B14F-4D97-AF65-F5344CB8AC3E}">
        <p14:creationId xmlns:p14="http://schemas.microsoft.com/office/powerpoint/2010/main" val="316958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817" y="1600200"/>
            <a:ext cx="3800523" cy="4598633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02592" y="3042404"/>
            <a:ext cx="2495550" cy="666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599"/>
            <a:ext cx="7239000" cy="1282083"/>
          </a:xfrm>
        </p:spPr>
        <p:txBody>
          <a:bodyPr>
            <a:normAutofit/>
          </a:bodyPr>
          <a:lstStyle/>
          <a:p>
            <a:r>
              <a:rPr lang="en-US" dirty="0" smtClean="0"/>
              <a:t>Proposed test flow</a:t>
            </a:r>
            <a:br>
              <a:rPr lang="en-US" dirty="0" smtClean="0"/>
            </a:br>
            <a:r>
              <a:rPr lang="en-US" sz="3100" dirty="0" smtClean="0"/>
              <a:t>Stage 1: Determine old burn-in parameter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7572" y="3639962"/>
            <a:ext cx="2791565" cy="10292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1097" y="4745288"/>
            <a:ext cx="2477045" cy="5214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1973" y="2089466"/>
            <a:ext cx="1409700" cy="5334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495278" y="2237866"/>
            <a:ext cx="3191522" cy="443190"/>
          </a:xfrm>
          <a:prstGeom prst="rect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70125" y="6128206"/>
            <a:ext cx="70150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[1] </a:t>
            </a:r>
            <a:r>
              <a:rPr lang="en-US" sz="1100" dirty="0" err="1" smtClean="0"/>
              <a:t>Zakaria</a:t>
            </a:r>
            <a:r>
              <a:rPr lang="en-US" sz="1100" dirty="0"/>
              <a:t>, </a:t>
            </a:r>
            <a:r>
              <a:rPr lang="en-US" sz="1100" dirty="0" err="1"/>
              <a:t>Mohd</a:t>
            </a:r>
            <a:r>
              <a:rPr lang="en-US" sz="1100" dirty="0"/>
              <a:t> </a:t>
            </a:r>
            <a:r>
              <a:rPr lang="en-US" sz="1100" dirty="0" err="1"/>
              <a:t>Fairuz</a:t>
            </a:r>
            <a:r>
              <a:rPr lang="en-US" sz="1100" dirty="0"/>
              <a:t>, et al. "Reducing burn-in time through high-voltage stress test and </a:t>
            </a:r>
            <a:r>
              <a:rPr lang="en-US" sz="1100" dirty="0" err="1"/>
              <a:t>Weibull</a:t>
            </a:r>
            <a:r>
              <a:rPr lang="en-US" sz="1100" dirty="0"/>
              <a:t> statistical analysis." </a:t>
            </a:r>
            <a:endParaRPr lang="en-US" sz="1100" dirty="0" smtClean="0"/>
          </a:p>
          <a:p>
            <a:r>
              <a:rPr lang="en-US" sz="1100" dirty="0" smtClean="0"/>
              <a:t>Design </a:t>
            </a:r>
            <a:r>
              <a:rPr lang="en-US" sz="1100" dirty="0"/>
              <a:t>&amp; Test of Computers, IEEE 23.2 (2006): 88-98.</a:t>
            </a:r>
          </a:p>
        </p:txBody>
      </p:sp>
    </p:spTree>
    <p:extLst>
      <p:ext uri="{BB962C8B-B14F-4D97-AF65-F5344CB8AC3E}">
        <p14:creationId xmlns:p14="http://schemas.microsoft.com/office/powerpoint/2010/main" val="321295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0F02B6"/>
          </a:solidFill>
          <a:prstDash val="sysDot"/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31356</TotalTime>
  <Words>1175</Words>
  <Application>Microsoft Office PowerPoint</Application>
  <PresentationFormat>On-screen Show (4:3)</PresentationFormat>
  <Paragraphs>195</Paragraphs>
  <Slides>21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宋体</vt:lpstr>
      <vt:lpstr>Arial</vt:lpstr>
      <vt:lpstr>Calibri</vt:lpstr>
      <vt:lpstr>Castellar</vt:lpstr>
      <vt:lpstr>Informal Roman</vt:lpstr>
      <vt:lpstr>Sakkal Majalla</vt:lpstr>
      <vt:lpstr>Times New Roman</vt:lpstr>
      <vt:lpstr>Wingdings</vt:lpstr>
      <vt:lpstr>Thermal</vt:lpstr>
      <vt:lpstr>Burn-in/Stress Test for Reliability:  Reducing burn-in time through high-voltage stress test and Weibull statistical analysis</vt:lpstr>
      <vt:lpstr>Reliability</vt:lpstr>
      <vt:lpstr>Burn-in vs. Stress Test</vt:lpstr>
      <vt:lpstr>PowerPoint Presentation</vt:lpstr>
      <vt:lpstr>Types of burn-in</vt:lpstr>
      <vt:lpstr>Issues/Challenges</vt:lpstr>
      <vt:lpstr>Solutions</vt:lpstr>
      <vt:lpstr>Weibull Statistical Method</vt:lpstr>
      <vt:lpstr>Proposed test flow Stage 1: Determine old burn-in parameter</vt:lpstr>
      <vt:lpstr>Proposed test flow Stage 2: New burn-in parameter</vt:lpstr>
      <vt:lpstr>Determine Breakdown voltage</vt:lpstr>
      <vt:lpstr>Stage 3: HVST Program</vt:lpstr>
      <vt:lpstr>Stage 4: Plan Burn-in</vt:lpstr>
      <vt:lpstr>Stage 5: Validate HVST</vt:lpstr>
      <vt:lpstr>Compare to traditional testing</vt:lpstr>
      <vt:lpstr>Stage 6: Apply Weibull Analysis</vt:lpstr>
      <vt:lpstr>Summary</vt:lpstr>
      <vt:lpstr>Wafer level vs. Package level Burn-in</vt:lpstr>
      <vt:lpstr>Paper Map</vt:lpstr>
      <vt:lpstr>Glossary</vt:lpstr>
      <vt:lpstr>Questions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Xinfei Guo</cp:lastModifiedBy>
  <cp:revision>1382</cp:revision>
  <cp:lastPrinted>2015-01-15T13:10:56Z</cp:lastPrinted>
  <dcterms:created xsi:type="dcterms:W3CDTF">2011-09-07T13:46:59Z</dcterms:created>
  <dcterms:modified xsi:type="dcterms:W3CDTF">2015-03-18T20:52:05Z</dcterms:modified>
</cp:coreProperties>
</file>